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308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CC4859-3237-49C5-8DB2-9C5070A05D5B}" v="98" dt="2020-09-30T20:44:45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33"/>
  </p:normalViewPr>
  <p:slideViewPr>
    <p:cSldViewPr snapToGrid="0">
      <p:cViewPr varScale="1">
        <p:scale>
          <a:sx n="86" d="100"/>
          <a:sy n="86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239640" y="193536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022080" y="193536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42282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3239640" y="42282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6022080" y="42282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3239640" y="193536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6022080" y="193536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457200" y="42282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3239640" y="42282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6022080" y="4228200"/>
            <a:ext cx="2649600" cy="2093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Mastertitelformat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Mastertextformat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6D4F-7DD3-E144-89BA-A6808669407A}" type="datetimeFigureOut">
              <a:rPr lang="de-DE" smtClean="0"/>
              <a:pPr/>
              <a:t>19.11.24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AEFC-1F97-F14F-A08D-A2F57AB8E0B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3928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</p:spPr>
        <p:txBody>
          <a:bodyPr lIns="0" tIns="0" rIns="18360" bIns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de-DE" sz="5600" b="1" strike="noStrike" spc="-1">
                <a:solidFill>
                  <a:srgbClr val="50E0EA"/>
                </a:solidFill>
                <a:latin typeface="Calibri"/>
              </a:rPr>
              <a:t>Mastertitelformat bearbeiten</a:t>
            </a:r>
            <a:endParaRPr lang="de-DE" sz="5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fld id="{684A24C8-39AF-4DF0-A927-9047B104AD86}" type="datetime">
              <a:rPr lang="de-DE" sz="1200" b="0" strike="noStrike" spc="-1">
                <a:solidFill>
                  <a:srgbClr val="D1EAED"/>
                </a:solidFill>
                <a:latin typeface="Constantia"/>
              </a:rPr>
              <a:t>19.11.24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7C7D9899-B9A0-4392-A312-E92EDA03E9C6}" type="slidenum">
              <a:rPr lang="de-DE" sz="1200" b="0" strike="noStrike" spc="-1">
                <a:solidFill>
                  <a:srgbClr val="D1EAED"/>
                </a:solidFill>
                <a:latin typeface="Constantia"/>
              </a:rPr>
              <a:t>‹Nr.›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9" name="PlaceHolder 1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600" b="0" strike="noStrike" spc="-1">
                <a:solidFill>
                  <a:srgbClr val="FFFFFF"/>
                </a:solidFill>
                <a:latin typeface="Constantia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100" b="0" strike="noStrike" spc="-1">
                <a:solidFill>
                  <a:srgbClr val="FFFFFF"/>
                </a:solidFill>
                <a:latin typeface="Constantia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nstantia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FFFFFF"/>
                </a:solidFill>
                <a:latin typeface="Constantia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nstantia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nstantia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nstantia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Group 3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49" name="CustomShape 4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CustomShape 5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6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tIns="45000" rIns="0" bIns="0" anchor="b"/>
          <a:lstStyle/>
          <a:p>
            <a:pPr>
              <a:lnSpc>
                <a:spcPct val="100000"/>
              </a:lnSpc>
            </a:pPr>
            <a:r>
              <a:rPr lang="de-DE" sz="5000" b="0" strike="noStrike" spc="-1">
                <a:solidFill>
                  <a:srgbClr val="04617B"/>
                </a:solidFill>
                <a:latin typeface="Calibri"/>
              </a:rPr>
              <a:t>Mastertitelformat bearbeiten</a:t>
            </a:r>
            <a:endParaRPr lang="de-DE" sz="5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600" b="0" strike="noStrike" spc="-1">
                <a:solidFill>
                  <a:srgbClr val="000000"/>
                </a:solidFill>
                <a:latin typeface="Constantia"/>
              </a:rPr>
              <a:t>Mastertextformat bearbeiten</a:t>
            </a:r>
          </a:p>
          <a:p>
            <a:pPr marL="640080" lvl="1" indent="-246600">
              <a:lnSpc>
                <a:spcPct val="100000"/>
              </a:lnSpc>
              <a:spcBef>
                <a:spcPts val="47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onstantia"/>
              </a:rPr>
              <a:t>Zweite Ebene</a:t>
            </a:r>
          </a:p>
          <a:p>
            <a:pPr marL="914400" lvl="2" indent="-246600">
              <a:lnSpc>
                <a:spcPct val="100000"/>
              </a:lnSpc>
              <a:spcBef>
                <a:spcPts val="42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de-DE" sz="2100" b="0" strike="noStrike" spc="-1">
                <a:solidFill>
                  <a:srgbClr val="000000"/>
                </a:solidFill>
                <a:latin typeface="Constantia"/>
              </a:rPr>
              <a:t>Dritte Ebene</a:t>
            </a:r>
          </a:p>
          <a:p>
            <a:pPr marL="1188720" lvl="3" indent="-209880">
              <a:lnSpc>
                <a:spcPct val="100000"/>
              </a:lnSpc>
              <a:spcBef>
                <a:spcPts val="40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de-DE" sz="2000" b="0" strike="noStrike" spc="-1">
                <a:solidFill>
                  <a:srgbClr val="000000"/>
                </a:solidFill>
                <a:latin typeface="Constantia"/>
              </a:rPr>
              <a:t>Vierte Ebene</a:t>
            </a:r>
          </a:p>
          <a:p>
            <a:pPr marL="1463040" lvl="4" indent="-209880">
              <a:lnSpc>
                <a:spcPct val="100000"/>
              </a:lnSpc>
              <a:spcBef>
                <a:spcPts val="40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de-DE" sz="2000" b="0" strike="noStrike" spc="-1">
                <a:solidFill>
                  <a:srgbClr val="000000"/>
                </a:solidFill>
                <a:latin typeface="Constantia"/>
              </a:rPr>
              <a:t>Fünfte Ebene</a:t>
            </a:r>
          </a:p>
        </p:txBody>
      </p:sp>
      <p:sp>
        <p:nvSpPr>
          <p:cNvPr id="53" name="PlaceHolder 8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fld id="{5DA912A2-D99F-4B17-BFE7-EA5D765633B6}" type="datetime">
              <a:rPr lang="de-DE" sz="1200" b="0" strike="noStrike" spc="-1">
                <a:solidFill>
                  <a:srgbClr val="035C75"/>
                </a:solidFill>
                <a:latin typeface="Constantia"/>
              </a:rPr>
              <a:t>19.11.24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54" name="PlaceHolder 9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55" name="PlaceHolder 10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138B6B39-DF0A-4AA0-A4A4-0FAB10E9FB3E}" type="slidenum">
              <a:rPr lang="de-DE" sz="1200" b="0" strike="noStrike" spc="-1">
                <a:solidFill>
                  <a:srgbClr val="035C75"/>
                </a:solidFill>
                <a:latin typeface="Constantia"/>
              </a:rPr>
              <a:t>‹Nr.›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>
            <a:noFill/>
          </a:ln>
        </p:spPr>
        <p:txBody>
          <a:bodyPr lIns="0" tIns="0" rIns="18360" bIns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de-DE" sz="4400" b="1" strike="noStrike" spc="-1" dirty="0">
                <a:solidFill>
                  <a:srgbClr val="0F6FC6"/>
                </a:solidFill>
                <a:latin typeface="Calibri"/>
              </a:rPr>
              <a:t>5. Prüfungskomponente </a:t>
            </a:r>
            <a:br>
              <a:rPr dirty="0"/>
            </a:br>
            <a:r>
              <a:rPr lang="de-DE" sz="4400" b="1" strike="noStrike" spc="-1" dirty="0">
                <a:solidFill>
                  <a:srgbClr val="0F6FC6"/>
                </a:solidFill>
                <a:latin typeface="Calibri"/>
              </a:rPr>
              <a:t>im Abitur </a:t>
            </a:r>
            <a:endParaRPr lang="de-DE" sz="4400" b="0" strike="noStrike" spc="-1" dirty="0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533520" y="3228480"/>
            <a:ext cx="7854480" cy="1752120"/>
          </a:xfrm>
          <a:prstGeom prst="rect">
            <a:avLst/>
          </a:prstGeom>
          <a:noFill/>
          <a:ln>
            <a:noFill/>
          </a:ln>
        </p:spPr>
        <p:txBody>
          <a:bodyPr lIns="0" tIns="45000" rIns="18360" bIns="45000">
            <a:normAutofit/>
          </a:bodyPr>
          <a:lstStyle/>
          <a:p>
            <a:pPr algn="r">
              <a:lnSpc>
                <a:spcPct val="100000"/>
              </a:lnSpc>
              <a:spcBef>
                <a:spcPts val="519"/>
              </a:spcBef>
            </a:pPr>
            <a:endParaRPr lang="de-DE" sz="3200" b="0" strike="noStrike" spc="-1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19"/>
              </a:spcBef>
            </a:pPr>
            <a:r>
              <a:rPr lang="de-DE" sz="2600" b="1" strike="noStrike" spc="-1">
                <a:solidFill>
                  <a:srgbClr val="0F6FC6"/>
                </a:solidFill>
                <a:latin typeface="Constantia"/>
              </a:rPr>
              <a:t>Info-Veranstaltung Gesellschaftswissenschaften</a:t>
            </a:r>
            <a:endParaRPr lang="de-DE" sz="2600" b="0" strike="noStrike" spc="-1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19"/>
              </a:spcBef>
            </a:pPr>
            <a:endParaRPr lang="de-DE" sz="2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/>
          <a:lstStyle/>
          <a:p>
            <a:pPr>
              <a:lnSpc>
                <a:spcPct val="100000"/>
              </a:lnSpc>
            </a:pPr>
            <a:r>
              <a:rPr lang="de-DE" sz="5000" b="0" strike="noStrike" spc="-1">
                <a:solidFill>
                  <a:srgbClr val="04617B"/>
                </a:solidFill>
                <a:latin typeface="Calibri"/>
              </a:rPr>
              <a:t>Vorteile</a:t>
            </a:r>
            <a:endParaRPr lang="de-DE" sz="5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457200" y="22096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600" b="0" strike="noStrike" spc="-1">
                <a:solidFill>
                  <a:srgbClr val="000000"/>
                </a:solidFill>
                <a:latin typeface="Calibri"/>
              </a:rPr>
              <a:t>eigene Wahl des Themas, </a:t>
            </a:r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600" b="0" strike="noStrike" spc="-1">
                <a:solidFill>
                  <a:srgbClr val="000000"/>
                </a:solidFill>
                <a:latin typeface="Calibri"/>
              </a:rPr>
              <a:t>der Darstellungsform und </a:t>
            </a:r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600" b="0" strike="noStrike" spc="-1">
                <a:solidFill>
                  <a:srgbClr val="000000"/>
                </a:solidFill>
                <a:latin typeface="Calibri"/>
              </a:rPr>
              <a:t>der prüfenden Lehrkraft </a:t>
            </a:r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96" name="Bild 3"/>
          <p:cNvPicPr/>
          <p:nvPr/>
        </p:nvPicPr>
        <p:blipFill>
          <a:blip r:embed="rId2"/>
          <a:stretch/>
        </p:blipFill>
        <p:spPr>
          <a:xfrm>
            <a:off x="5079960" y="2438280"/>
            <a:ext cx="3377880" cy="2971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457200" y="457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Die 5. PK an der FKS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457200" y="1700640"/>
            <a:ext cx="8381520" cy="4571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1" strike="noStrike" spc="-1">
                <a:solidFill>
                  <a:srgbClr val="000000"/>
                </a:solidFill>
                <a:latin typeface="Calibri"/>
              </a:rPr>
              <a:t>Worum geht es bei der 5. Prüfungskomponente?</a:t>
            </a: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Wissenschaftliches Arbeiten</a:t>
            </a: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Themenfindung und Auseinandersetzung mit einer problemorientierten/kontroversen Leitfrage</a:t>
            </a: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1" strike="noStrike" spc="-1">
                <a:solidFill>
                  <a:srgbClr val="000000"/>
                </a:solidFill>
                <a:latin typeface="Calibri"/>
              </a:rPr>
              <a:t>Informationen/Bsp.: </a:t>
            </a: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Handreichung zur 5. Prüfungskomponente im Abitur</a:t>
            </a: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Berlin -&gt; Leitfäden, Planungshilfen </a:t>
            </a: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</a:pPr>
            <a:r>
              <a:rPr lang="de-DE" sz="2400" b="1" i="1" strike="noStrike" spc="-1">
                <a:solidFill>
                  <a:srgbClr val="000000"/>
                </a:solidFill>
                <a:latin typeface="Calibri"/>
              </a:rPr>
              <a:t>https://www.berlin.de/sen/bildung/schule/                    pruefungen und.../handreichung_5pk.pdf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457200" y="457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Wissenschaftliches Arbeiten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304920" y="1989000"/>
            <a:ext cx="8381520" cy="4266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641"/>
              </a:spcBef>
            </a:pPr>
            <a:r>
              <a:rPr lang="de-DE" sz="3200" b="0" strike="noStrike" spc="-1">
                <a:solidFill>
                  <a:srgbClr val="000000"/>
                </a:solidFill>
                <a:latin typeface="Calibri"/>
              </a:rPr>
              <a:t>	Die (Präsentations-)Prüfungsleistung muss einen wissenschaftspropädeutischen* Charakter haben: </a:t>
            </a:r>
            <a:endParaRPr lang="de-DE" sz="32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3200" b="0" strike="noStrike" spc="-1">
                <a:solidFill>
                  <a:srgbClr val="000000"/>
                </a:solidFill>
                <a:latin typeface="Calibri"/>
              </a:rPr>
              <a:t>eigenständige Recherche</a:t>
            </a:r>
            <a:endParaRPr lang="de-DE" sz="32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3200" b="0" strike="noStrike" spc="-1">
                <a:solidFill>
                  <a:srgbClr val="000000"/>
                </a:solidFill>
                <a:latin typeface="Calibri"/>
              </a:rPr>
              <a:t>Auseinandersetzung mit der Fragestellung auf der Grundlage wissenschaftlicher Erkenntnisse </a:t>
            </a:r>
            <a:endParaRPr lang="de-DE" sz="32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endParaRPr lang="de-DE" sz="32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0" i="1" strike="noStrike" spc="-1">
                <a:solidFill>
                  <a:srgbClr val="000000"/>
                </a:solidFill>
                <a:latin typeface="Calibri"/>
              </a:rPr>
              <a:t>*propädeutisch = vorbereitend, einführend</a:t>
            </a: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457200" y="457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Themenfindung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304920" y="1752480"/>
            <a:ext cx="8381520" cy="5105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Interesse </a:t>
            </a:r>
            <a:r>
              <a:rPr lang="de-DE" sz="2800" b="0" strike="noStrike" spc="-1" dirty="0">
                <a:solidFill>
                  <a:srgbClr val="000000"/>
                </a:solidFill>
                <a:latin typeface="Calibri"/>
              </a:rPr>
              <a:t>am Thema, persönliche Motivation</a:t>
            </a:r>
            <a:endParaRPr lang="de-DE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 dirty="0">
                <a:solidFill>
                  <a:srgbClr val="000000"/>
                </a:solidFill>
                <a:latin typeface="Calibri"/>
              </a:rPr>
              <a:t>Fachübergreifende Bezüge herstellen (Bezugsfach)</a:t>
            </a:r>
            <a:endParaRPr lang="de-DE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 dirty="0">
                <a:solidFill>
                  <a:srgbClr val="000000"/>
                </a:solidFill>
                <a:latin typeface="Calibri"/>
              </a:rPr>
              <a:t>problemorientierte Fragestellung, selbstständige Untersuchung, keine reine Darstellung (AFB III) </a:t>
            </a:r>
            <a:endParaRPr lang="de-DE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 dirty="0">
                <a:solidFill>
                  <a:srgbClr val="000000"/>
                </a:solidFill>
                <a:latin typeface="Calibri"/>
              </a:rPr>
              <a:t>Eingrenzung/Strukturierung über Betrachtungsebenen z.B. Politisches System, Wirtschaft, Soziales, räumliche Begrenzung…</a:t>
            </a:r>
            <a:endParaRPr lang="de-DE" sz="28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 dirty="0">
                <a:solidFill>
                  <a:srgbClr val="000000"/>
                </a:solidFill>
                <a:latin typeface="Calibri"/>
              </a:rPr>
              <a:t>bei Gruppenarbeit: Faire Einteilung der Teilthemen</a:t>
            </a:r>
            <a:endParaRPr lang="de-DE" sz="2800" b="0" strike="noStrike" spc="-1" dirty="0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09897"/>
            <a:ext cx="8229600" cy="990600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chemeClr val="accent1">
                    <a:lumMod val="75000"/>
                  </a:schemeClr>
                </a:solidFill>
              </a:rPr>
              <a:t>Mögliche Fragestellungen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011680"/>
            <a:ext cx="8229600" cy="4650512"/>
          </a:xfrm>
        </p:spPr>
        <p:txBody>
          <a:bodyPr wrap="square" anchor="t">
            <a:noAutofit/>
          </a:bodyPr>
          <a:lstStyle/>
          <a:p>
            <a:pPr lvl="0"/>
            <a:r>
              <a:rPr lang="de-DE" sz="2800" dirty="0">
                <a:latin typeface="+mj-lt"/>
              </a:rPr>
              <a:t>Zweipolige kategoriale Wertungen </a:t>
            </a:r>
          </a:p>
          <a:p>
            <a:pPr lvl="0">
              <a:buNone/>
            </a:pPr>
            <a:r>
              <a:rPr lang="de-DE" sz="2800" i="1" dirty="0">
                <a:latin typeface="+mj-lt"/>
              </a:rPr>
              <a:t>-&gt; Digitalisierung – Chance oder Risiko? </a:t>
            </a:r>
          </a:p>
          <a:p>
            <a:pPr lvl="0"/>
            <a:r>
              <a:rPr lang="de-DE" sz="2800" dirty="0">
                <a:latin typeface="+mj-lt"/>
              </a:rPr>
              <a:t>Wissenschaftliche Kontroversen</a:t>
            </a:r>
          </a:p>
          <a:p>
            <a:pPr lvl="0">
              <a:buNone/>
            </a:pPr>
            <a:r>
              <a:rPr lang="de-DE" sz="2800" dirty="0">
                <a:latin typeface="+mj-lt"/>
              </a:rPr>
              <a:t>-&gt; </a:t>
            </a:r>
            <a:r>
              <a:rPr lang="de-DE" sz="2800" i="1" dirty="0">
                <a:latin typeface="+mj-lt"/>
              </a:rPr>
              <a:t>„1933 – Machtergreifung oder Machtübernahme Hitlers ?“ </a:t>
            </a:r>
          </a:p>
          <a:p>
            <a:pPr lvl="0"/>
            <a:r>
              <a:rPr lang="de-DE" sz="2800" dirty="0"/>
              <a:t>Aktuelle politische Forderungen aufgreifen </a:t>
            </a:r>
          </a:p>
          <a:p>
            <a:pPr lvl="0">
              <a:buNone/>
            </a:pPr>
            <a:r>
              <a:rPr lang="de-DE" sz="2800" i="1" dirty="0"/>
              <a:t>-&gt; „Soll die Impfpflicht in Deutschland eingeführt werden?“ </a:t>
            </a:r>
          </a:p>
          <a:p>
            <a:pPr lvl="0"/>
            <a:endParaRPr lang="de-DE" sz="2800" dirty="0">
              <a:latin typeface="+mj-lt"/>
            </a:endParaRPr>
          </a:p>
          <a:p>
            <a:pPr lvl="0"/>
            <a:endParaRPr lang="de-DE" sz="2800" dirty="0">
              <a:latin typeface="+mj-lt"/>
            </a:endParaRPr>
          </a:p>
          <a:p>
            <a:pPr>
              <a:buNone/>
            </a:pPr>
            <a:endParaRPr lang="de-DE" sz="28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Recherche/Quellen: 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457200" y="2133000"/>
            <a:ext cx="8229240" cy="4388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 lnSpcReduction="10000"/>
          </a:bodyPr>
          <a:lstStyle/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>
                <a:solidFill>
                  <a:srgbClr val="000000"/>
                </a:solidFill>
                <a:latin typeface="Constantia"/>
              </a:rPr>
              <a:t>Nutzung wissenschaftlich anerkannter Quellen </a:t>
            </a: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0" strike="noStrike" spc="-1">
                <a:solidFill>
                  <a:srgbClr val="000000"/>
                </a:solidFill>
                <a:latin typeface="Constantia"/>
              </a:rPr>
              <a:t>	(wikipedia max. zur Orientierung/ als Starthilfe)</a:t>
            </a: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0" strike="noStrike" spc="-1">
                <a:solidFill>
                  <a:srgbClr val="000000"/>
                </a:solidFill>
                <a:latin typeface="Constantia"/>
              </a:rPr>
              <a:t>  </a:t>
            </a:r>
          </a:p>
          <a:p>
            <a:pPr marL="274320" indent="-273960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800" b="0" strike="noStrike" spc="-1">
                <a:solidFill>
                  <a:srgbClr val="000000"/>
                </a:solidFill>
                <a:latin typeface="Constantia"/>
              </a:rPr>
              <a:t>Korrektes Zitieren und Nachweisen </a:t>
            </a:r>
            <a:r>
              <a:rPr lang="de-DE" sz="2800" b="0" u="sng" strike="noStrike" spc="-1">
                <a:solidFill>
                  <a:srgbClr val="000000"/>
                </a:solidFill>
                <a:uFillTx/>
                <a:latin typeface="Constantia"/>
              </a:rPr>
              <a:t>aller</a:t>
            </a:r>
            <a:r>
              <a:rPr lang="de-DE" sz="2800" b="0" strike="noStrike" spc="-1">
                <a:solidFill>
                  <a:srgbClr val="000000"/>
                </a:solidFill>
                <a:latin typeface="Constantia"/>
              </a:rPr>
              <a:t> verwendeten Literatur, Internetlinks, Bilder, Grafiken, Kontakte etc. </a:t>
            </a: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1" i="1" strike="noStrike" spc="-1">
                <a:solidFill>
                  <a:srgbClr val="000000"/>
                </a:solidFill>
                <a:latin typeface="Constantia"/>
              </a:rPr>
              <a:t>-&gt; </a:t>
            </a:r>
            <a:r>
              <a:rPr lang="de-DE" sz="2400" b="1" i="1" strike="noStrike" spc="-1">
                <a:solidFill>
                  <a:srgbClr val="000000"/>
                </a:solidFill>
                <a:latin typeface="Constantia"/>
              </a:rPr>
              <a:t>Handreichung : </a:t>
            </a:r>
            <a:r>
              <a:rPr lang="de-DE" sz="2600" b="1" i="1" strike="noStrike" spc="-1">
                <a:solidFill>
                  <a:srgbClr val="000000"/>
                </a:solidFill>
                <a:latin typeface="Constantia"/>
              </a:rPr>
              <a:t>Vorgaben zu Internetrecherche/Literaturverzeichnis etc.</a:t>
            </a:r>
            <a:endParaRPr lang="de-DE" sz="26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r>
              <a:rPr lang="de-DE" sz="2800" b="1" i="1" strike="noStrike" spc="-1">
                <a:solidFill>
                  <a:srgbClr val="000000"/>
                </a:solidFill>
                <a:latin typeface="Constantia"/>
              </a:rPr>
              <a:t>    </a:t>
            </a: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61"/>
              </a:spcBef>
            </a:pP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</a:pPr>
            <a:endParaRPr lang="de-DE" sz="28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457200" y="457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Präsentationsformen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457200" y="1628640"/>
            <a:ext cx="8381520" cy="4876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lang="de-DE" sz="2400" b="1" strike="noStrike" spc="-1">
                <a:solidFill>
                  <a:srgbClr val="000000"/>
                </a:solidFill>
                <a:latin typeface="Calibri"/>
              </a:rPr>
              <a:t>„</a:t>
            </a:r>
            <a:r>
              <a:rPr lang="de-DE" sz="2400" b="1" i="1" strike="noStrike" spc="-1">
                <a:solidFill>
                  <a:srgbClr val="000000"/>
                </a:solidFill>
                <a:latin typeface="Calibri"/>
              </a:rPr>
              <a:t>Erst das Thema, dann die passende Form der Präsentation</a:t>
            </a:r>
            <a:r>
              <a:rPr lang="de-DE" sz="2400" b="1" strike="noStrike" spc="-1">
                <a:solidFill>
                  <a:srgbClr val="000000"/>
                </a:solidFill>
                <a:latin typeface="Calibri"/>
              </a:rPr>
              <a:t>“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lang="de-DE" sz="2400" b="0" u="sng" strike="noStrike" spc="-1">
                <a:solidFill>
                  <a:srgbClr val="000000"/>
                </a:solidFill>
                <a:uFillTx/>
                <a:latin typeface="Calibri"/>
              </a:rPr>
              <a:t>Darbietungsformen</a:t>
            </a: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de-DE" sz="2400" b="0" i="1" strike="noStrike" spc="-1">
                <a:solidFill>
                  <a:srgbClr val="000000"/>
                </a:solidFill>
                <a:latin typeface="Calibri"/>
              </a:rPr>
              <a:t>(Kombinationen möglich):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digitale Präsentation </a:t>
            </a:r>
            <a:r>
              <a:rPr lang="de-DE" sz="2400" b="0" i="1" strike="noStrike" spc="-1">
                <a:solidFill>
                  <a:srgbClr val="000000"/>
                </a:solidFill>
                <a:latin typeface="Calibri"/>
              </a:rPr>
              <a:t>(verschiedene Programme möglich) 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Plakate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Folien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Modell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Experiment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szenische Darbietung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Film…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457200" y="457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Schriftliche Ausarbeitung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457200" y="1447920"/>
            <a:ext cx="8381520" cy="4933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Darstellung und Reflexion des Arbeitsprozesses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Darlegung des Prozesses der Themenfindung 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Einordnung in fachübergreifenden Gesamtzusammenhang 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Begründung der Themen- und Methodenwahl (Bezug auf das Referenz- und das Bezugsfach)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Begründung der Medienwahl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Erläuterung der Ergebnisse 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Bezugnahme auf 3 bis 4 Hauptquellen mit inhaltlicher Erläuterung der Quellen im Hinblick auf die Leitfrage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Schlüssiger Aufbau, formale und sprachliche Richtigkeit 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457200" y="457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Vortrag 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457200" y="1700640"/>
            <a:ext cx="8381520" cy="4876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Handout an die PrüferInnen (empfohlen) 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640080" lvl="1" indent="-246600">
              <a:lnSpc>
                <a:spcPct val="100000"/>
              </a:lnSpc>
              <a:spcBef>
                <a:spcPts val="43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Darstellungen wichtiger Aspekte in komprimierter Form </a:t>
            </a:r>
            <a:endParaRPr lang="de-DE" sz="2200" b="0" strike="noStrike" spc="-1">
              <a:solidFill>
                <a:srgbClr val="000000"/>
              </a:solidFill>
              <a:latin typeface="Constantia"/>
            </a:endParaRPr>
          </a:p>
          <a:p>
            <a:pPr marL="640080" indent="-246600">
              <a:lnSpc>
                <a:spcPct val="100000"/>
              </a:lnSpc>
              <a:spcBef>
                <a:spcPts val="439"/>
              </a:spcBef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-&gt; z.B. Leitfrage, Gliederung, Quellenverzeichnis</a:t>
            </a:r>
            <a:endParaRPr lang="de-DE" sz="2200" b="0" strike="noStrike" spc="-1">
              <a:solidFill>
                <a:srgbClr val="000000"/>
              </a:solidFill>
              <a:latin typeface="Constantia"/>
            </a:endParaRPr>
          </a:p>
          <a:p>
            <a:pPr marL="640080" indent="-246600">
              <a:lnSpc>
                <a:spcPct val="100000"/>
              </a:lnSpc>
              <a:spcBef>
                <a:spcPts val="439"/>
              </a:spcBef>
            </a:pPr>
            <a:endParaRPr lang="de-DE" sz="22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Prüfung: Präsentation + Prüfungsgespräch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</a:pP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Prüfungsdauer: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640080" lvl="1" indent="-246600">
              <a:lnSpc>
                <a:spcPct val="100000"/>
              </a:lnSpc>
              <a:spcBef>
                <a:spcPts val="43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1 Schüler: 20 min. Präsentation, 10 min. Prüfungsgespräch</a:t>
            </a:r>
            <a:endParaRPr lang="de-DE" sz="2200" b="0" strike="noStrike" spc="-1">
              <a:solidFill>
                <a:srgbClr val="000000"/>
              </a:solidFill>
              <a:latin typeface="Constantia"/>
            </a:endParaRPr>
          </a:p>
          <a:p>
            <a:pPr marL="640080" lvl="1" indent="-246600">
              <a:lnSpc>
                <a:spcPct val="100000"/>
              </a:lnSpc>
              <a:spcBef>
                <a:spcPts val="43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2 Schüler: 25 min. Präsentation, 15 min. Prüfungsgespräch</a:t>
            </a:r>
            <a:endParaRPr lang="de-DE" sz="2200" b="0" strike="noStrike" spc="-1">
              <a:solidFill>
                <a:srgbClr val="000000"/>
              </a:solidFill>
              <a:latin typeface="Constantia"/>
            </a:endParaRPr>
          </a:p>
          <a:p>
            <a:pPr marL="640080" lvl="1" indent="-246600">
              <a:lnSpc>
                <a:spcPct val="100000"/>
              </a:lnSpc>
              <a:spcBef>
                <a:spcPts val="43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3 Schüler: 30 min. Präsentation, 20 min. Prüfungsgespräch</a:t>
            </a:r>
            <a:endParaRPr lang="de-DE" sz="2200" b="0" strike="noStrike" spc="-1">
              <a:solidFill>
                <a:srgbClr val="000000"/>
              </a:solidFill>
              <a:latin typeface="Constantia"/>
            </a:endParaRPr>
          </a:p>
          <a:p>
            <a:pPr marL="640080" indent="-246600">
              <a:lnSpc>
                <a:spcPct val="100000"/>
              </a:lnSpc>
              <a:spcBef>
                <a:spcPts val="439"/>
              </a:spcBef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-&gt; Zeitrahmen einhalten ! </a:t>
            </a:r>
            <a:endParaRPr lang="de-DE" sz="2200" b="0" strike="noStrike" spc="-1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lang="de-DE" sz="22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457200" y="457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Tipps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2" name="TextShape 2"/>
          <p:cNvSpPr txBox="1"/>
          <p:nvPr/>
        </p:nvSpPr>
        <p:spPr>
          <a:xfrm>
            <a:off x="457200" y="1981080"/>
            <a:ext cx="8381520" cy="43430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Strukturieren!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Kommunikation beachten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mögliche Fragestellungen beim Gespräch: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Wie sind Sie auf das Thema gekommen?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Wo haben Sie Ihre Informationen her?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Wie sind Sie bei der Recherche vorgegangen?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Ergaben sich bei der Bearbeitung offene Fragen?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Zu welchen Einsichten sind Sie gelangt?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13" name="Bild 3"/>
          <p:cNvPicPr/>
          <p:nvPr/>
        </p:nvPicPr>
        <p:blipFill>
          <a:blip r:embed="rId2"/>
          <a:stretch/>
        </p:blipFill>
        <p:spPr>
          <a:xfrm>
            <a:off x="457200" y="2629080"/>
            <a:ext cx="7213320" cy="407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457200" y="457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4617B"/>
                </a:solidFill>
                <a:latin typeface="Calibri"/>
              </a:rPr>
              <a:t>Bewertung</a:t>
            </a:r>
            <a:endParaRPr lang="de-DE" sz="4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457200" y="1701720"/>
            <a:ext cx="8381520" cy="4927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Fachkompetenz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fachübergreifende Kompetenzen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Methodenkompetenz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sprachliche Angemessenheit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Strukturierungsfähigkeit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Zeiteinteilung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Eigenständigkeit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Prüfungsgespräch: u.U. weitere Kriterien wie kommunikative Kompetenz, Überzeugungskraft und Originalität</a:t>
            </a:r>
            <a:endParaRPr lang="de-DE" sz="2400" b="0" strike="noStrike" spc="-1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16" name="Bild 3"/>
          <p:cNvPicPr/>
          <p:nvPr/>
        </p:nvPicPr>
        <p:blipFill>
          <a:blip r:embed="rId2"/>
          <a:stretch/>
        </p:blipFill>
        <p:spPr>
          <a:xfrm>
            <a:off x="291960" y="1701720"/>
            <a:ext cx="8775360" cy="4597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Hyperion.thmx</Template>
  <TotalTime>0</TotalTime>
  <Words>490</Words>
  <Application>Microsoft Macintosh PowerPoint</Application>
  <PresentationFormat>Bildschirmpräsentation (4:3)</PresentationFormat>
  <Paragraphs>95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21" baseType="lpstr">
      <vt:lpstr>Arial</vt:lpstr>
      <vt:lpstr>Calibri</vt:lpstr>
      <vt:lpstr>Constantia</vt:lpstr>
      <vt:lpstr>Symbol</vt:lpstr>
      <vt:lpstr>Times New Roman</vt:lpstr>
      <vt:lpstr>Wingdings</vt:lpstr>
      <vt:lpstr>Wingdings 2</vt:lpstr>
      <vt:lpstr>Office Theme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Mögliche Fragestellungen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Fachkonferenz Gesellschaftskunde</dc:title>
  <dc:subject/>
  <dc:creator>Hendrick Schneider</dc:creator>
  <dc:description/>
  <cp:lastModifiedBy>Andreas Nentwig-Pfuhl</cp:lastModifiedBy>
  <cp:revision>265</cp:revision>
  <dcterms:created xsi:type="dcterms:W3CDTF">2014-10-07T04:44:52Z</dcterms:created>
  <dcterms:modified xsi:type="dcterms:W3CDTF">2024-11-19T09:37:19Z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